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</p:sldIdLst>
  <p:sldSz cx="18288000" cy="10287000"/>
  <p:notesSz cx="6858000" cy="9144000"/>
  <p:embeddedFontLst>
    <p:embeddedFont>
      <p:font typeface="TT Octosquares Compressed" charset="1" panose="02010001040000080307"/>
      <p:regular r:id="rId32"/>
    </p:embeddedFont>
    <p:embeddedFont>
      <p:font typeface="Open Sans" charset="1" panose="00000000000000000000"/>
      <p:regular r:id="rId33"/>
    </p:embeddedFont>
    <p:embeddedFont>
      <p:font typeface="Open Sans Bold" charset="1" panose="00000000000000000000"/>
      <p:regular r:id="rId3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5.png" Type="http://schemas.openxmlformats.org/officeDocument/2006/relationships/image"/><Relationship Id="rId4" Target="../media/image16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7.png" Type="http://schemas.openxmlformats.org/officeDocument/2006/relationships/image"/><Relationship Id="rId4" Target="../media/image18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9.png" Type="http://schemas.openxmlformats.org/officeDocument/2006/relationships/image"/><Relationship Id="rId4" Target="../media/image20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1.png" Type="http://schemas.openxmlformats.org/officeDocument/2006/relationships/image"/><Relationship Id="rId4" Target="../media/image22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3.png" Type="http://schemas.openxmlformats.org/officeDocument/2006/relationships/image"/><Relationship Id="rId4" Target="../media/image24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5.png" Type="http://schemas.openxmlformats.org/officeDocument/2006/relationships/image"/><Relationship Id="rId4" Target="../media/image26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7.png" Type="http://schemas.openxmlformats.org/officeDocument/2006/relationships/image"/><Relationship Id="rId4" Target="../media/image28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9.png" Type="http://schemas.openxmlformats.org/officeDocument/2006/relationships/image"/><Relationship Id="rId4" Target="../media/image30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1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2.png" Type="http://schemas.openxmlformats.org/officeDocument/2006/relationships/image"/><Relationship Id="rId4" Target="../media/image33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4.png" Type="http://schemas.openxmlformats.org/officeDocument/2006/relationships/image"/><Relationship Id="rId4" Target="../media/image35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6.png" Type="http://schemas.openxmlformats.org/officeDocument/2006/relationships/image"/><Relationship Id="rId4" Target="../media/image37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8.png" Type="http://schemas.openxmlformats.org/officeDocument/2006/relationships/image"/><Relationship Id="rId4" Target="../media/image39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0.png" Type="http://schemas.openxmlformats.org/officeDocument/2006/relationships/image"/><Relationship Id="rId4" Target="../media/image41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2.png" Type="http://schemas.openxmlformats.org/officeDocument/2006/relationships/image"/><Relationship Id="rId4" Target="../media/image43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4.png" Type="http://schemas.openxmlformats.org/officeDocument/2006/relationships/image"/><Relationship Id="rId4" Target="../media/image45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6.png" Type="http://schemas.openxmlformats.org/officeDocument/2006/relationships/image"/><Relationship Id="rId4" Target="../media/image47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.jpe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6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7.png" Type="http://schemas.openxmlformats.org/officeDocument/2006/relationships/image"/><Relationship Id="rId4" Target="../media/image8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9.png" Type="http://schemas.openxmlformats.org/officeDocument/2006/relationships/image"/><Relationship Id="rId4" Target="../media/image10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1.png" Type="http://schemas.openxmlformats.org/officeDocument/2006/relationships/image"/><Relationship Id="rId4" Target="../media/image12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3.png" Type="http://schemas.openxmlformats.org/officeDocument/2006/relationships/image"/><Relationship Id="rId4" Target="../media/image1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-5400000">
            <a:off x="17631481" y="8597471"/>
            <a:ext cx="924223" cy="397435"/>
            <a:chOff x="0" y="0"/>
            <a:chExt cx="1347239" cy="57934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347239" cy="579341"/>
            </a:xfrm>
            <a:custGeom>
              <a:avLst/>
              <a:gdLst/>
              <a:ahLst/>
              <a:cxnLst/>
              <a:rect r="r" b="b" t="t" l="l"/>
              <a:pathLst>
                <a:path h="579341" w="1347239">
                  <a:moveTo>
                    <a:pt x="673619" y="0"/>
                  </a:moveTo>
                  <a:lnTo>
                    <a:pt x="1347239" y="579341"/>
                  </a:lnTo>
                  <a:lnTo>
                    <a:pt x="0" y="579341"/>
                  </a:lnTo>
                  <a:lnTo>
                    <a:pt x="673619" y="0"/>
                  </a:lnTo>
                  <a:close/>
                </a:path>
              </a:pathLst>
            </a:custGeom>
            <a:solidFill>
              <a:srgbClr val="12F1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210506" y="230880"/>
              <a:ext cx="926227" cy="3070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2843386" y="4189844"/>
            <a:ext cx="1218296" cy="1907312"/>
          </a:xfrm>
          <a:custGeom>
            <a:avLst/>
            <a:gdLst/>
            <a:ahLst/>
            <a:cxnLst/>
            <a:rect r="r" b="b" t="t" l="l"/>
            <a:pathLst>
              <a:path h="1907312" w="1218296">
                <a:moveTo>
                  <a:pt x="0" y="0"/>
                </a:moveTo>
                <a:lnTo>
                  <a:pt x="1218295" y="0"/>
                </a:lnTo>
                <a:lnTo>
                  <a:pt x="1218295" y="1907312"/>
                </a:lnTo>
                <a:lnTo>
                  <a:pt x="0" y="19073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147406" y="2022100"/>
            <a:ext cx="10164638" cy="6033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058"/>
              </a:lnSpc>
            </a:pPr>
            <a:r>
              <a:rPr lang="en-US" sz="11470">
                <a:solidFill>
                  <a:srgbClr val="FFFFFF"/>
                </a:solidFill>
                <a:latin typeface="TT Octosquares Compressed"/>
                <a:ea typeface="TT Octosquares Compressed"/>
                <a:cs typeface="TT Octosquares Compressed"/>
                <a:sym typeface="TT Octosquares Compressed"/>
              </a:rPr>
              <a:t>Ecommerce </a:t>
            </a:r>
          </a:p>
          <a:p>
            <a:pPr algn="ctr">
              <a:lnSpc>
                <a:spcPts val="16058"/>
              </a:lnSpc>
            </a:pPr>
            <a:r>
              <a:rPr lang="en-US" sz="11470">
                <a:solidFill>
                  <a:srgbClr val="FFFFFF"/>
                </a:solidFill>
                <a:latin typeface="TT Octosquares Compressed"/>
                <a:ea typeface="TT Octosquares Compressed"/>
                <a:cs typeface="TT Octosquares Compressed"/>
                <a:sym typeface="TT Octosquares Compressed"/>
              </a:rPr>
              <a:t>Data Analysis</a:t>
            </a:r>
          </a:p>
          <a:p>
            <a:pPr algn="ctr">
              <a:lnSpc>
                <a:spcPts val="16058"/>
              </a:lnSpc>
              <a:spcBef>
                <a:spcPct val="0"/>
              </a:spcBef>
            </a:pPr>
            <a:r>
              <a:rPr lang="en-US" sz="11470">
                <a:solidFill>
                  <a:srgbClr val="FFFFFF"/>
                </a:solidFill>
                <a:latin typeface="TT Octosquares Compressed"/>
                <a:ea typeface="TT Octosquares Compressed"/>
                <a:cs typeface="TT Octosquares Compressed"/>
                <a:sym typeface="TT Octosquares Compressed"/>
              </a:rPr>
              <a:t>SQL + Python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2105520" y="4471286"/>
            <a:ext cx="858754" cy="1344429"/>
          </a:xfrm>
          <a:custGeom>
            <a:avLst/>
            <a:gdLst/>
            <a:ahLst/>
            <a:cxnLst/>
            <a:rect r="r" b="b" t="t" l="l"/>
            <a:pathLst>
              <a:path h="1344429" w="858754">
                <a:moveTo>
                  <a:pt x="0" y="0"/>
                </a:moveTo>
                <a:lnTo>
                  <a:pt x="858754" y="0"/>
                </a:lnTo>
                <a:lnTo>
                  <a:pt x="858754" y="1344428"/>
                </a:lnTo>
                <a:lnTo>
                  <a:pt x="0" y="134442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390081" y="4650573"/>
            <a:ext cx="629715" cy="985855"/>
          </a:xfrm>
          <a:custGeom>
            <a:avLst/>
            <a:gdLst/>
            <a:ahLst/>
            <a:cxnLst/>
            <a:rect r="r" b="b" t="t" l="l"/>
            <a:pathLst>
              <a:path h="985855" w="629715">
                <a:moveTo>
                  <a:pt x="0" y="0"/>
                </a:moveTo>
                <a:lnTo>
                  <a:pt x="629714" y="0"/>
                </a:lnTo>
                <a:lnTo>
                  <a:pt x="629714" y="985854"/>
                </a:lnTo>
                <a:lnTo>
                  <a:pt x="0" y="9858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10800000">
            <a:off x="14226319" y="4189844"/>
            <a:ext cx="1218296" cy="1907312"/>
          </a:xfrm>
          <a:custGeom>
            <a:avLst/>
            <a:gdLst/>
            <a:ahLst/>
            <a:cxnLst/>
            <a:rect r="r" b="b" t="t" l="l"/>
            <a:pathLst>
              <a:path h="1907312" w="1218296">
                <a:moveTo>
                  <a:pt x="0" y="0"/>
                </a:moveTo>
                <a:lnTo>
                  <a:pt x="1218295" y="0"/>
                </a:lnTo>
                <a:lnTo>
                  <a:pt x="1218295" y="1907312"/>
                </a:lnTo>
                <a:lnTo>
                  <a:pt x="0" y="19073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10800000">
            <a:off x="15323726" y="4471286"/>
            <a:ext cx="858754" cy="1344429"/>
          </a:xfrm>
          <a:custGeom>
            <a:avLst/>
            <a:gdLst/>
            <a:ahLst/>
            <a:cxnLst/>
            <a:rect r="r" b="b" t="t" l="l"/>
            <a:pathLst>
              <a:path h="1344429" w="858754">
                <a:moveTo>
                  <a:pt x="0" y="0"/>
                </a:moveTo>
                <a:lnTo>
                  <a:pt x="858754" y="0"/>
                </a:lnTo>
                <a:lnTo>
                  <a:pt x="858754" y="1344428"/>
                </a:lnTo>
                <a:lnTo>
                  <a:pt x="0" y="134442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10800000">
            <a:off x="16268205" y="4650573"/>
            <a:ext cx="629715" cy="985855"/>
          </a:xfrm>
          <a:custGeom>
            <a:avLst/>
            <a:gdLst/>
            <a:ahLst/>
            <a:cxnLst/>
            <a:rect r="r" b="b" t="t" l="l"/>
            <a:pathLst>
              <a:path h="985855" w="629715">
                <a:moveTo>
                  <a:pt x="0" y="0"/>
                </a:moveTo>
                <a:lnTo>
                  <a:pt x="629714" y="0"/>
                </a:lnTo>
                <a:lnTo>
                  <a:pt x="629714" y="985854"/>
                </a:lnTo>
                <a:lnTo>
                  <a:pt x="0" y="9858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-5400000">
            <a:off x="17631481" y="8597471"/>
            <a:ext cx="924223" cy="397435"/>
            <a:chOff x="0" y="0"/>
            <a:chExt cx="1347239" cy="57934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347239" cy="579341"/>
            </a:xfrm>
            <a:custGeom>
              <a:avLst/>
              <a:gdLst/>
              <a:ahLst/>
              <a:cxnLst/>
              <a:rect r="r" b="b" t="t" l="l"/>
              <a:pathLst>
                <a:path h="579341" w="1347239">
                  <a:moveTo>
                    <a:pt x="673619" y="0"/>
                  </a:moveTo>
                  <a:lnTo>
                    <a:pt x="1347239" y="579341"/>
                  </a:lnTo>
                  <a:lnTo>
                    <a:pt x="0" y="579341"/>
                  </a:lnTo>
                  <a:lnTo>
                    <a:pt x="673619" y="0"/>
                  </a:lnTo>
                  <a:close/>
                </a:path>
              </a:pathLst>
            </a:custGeom>
            <a:solidFill>
              <a:srgbClr val="12F1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210506" y="230880"/>
              <a:ext cx="926227" cy="3070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-467598" y="1388027"/>
            <a:ext cx="12383201" cy="6119962"/>
          </a:xfrm>
          <a:custGeom>
            <a:avLst/>
            <a:gdLst/>
            <a:ahLst/>
            <a:cxnLst/>
            <a:rect r="r" b="b" t="t" l="l"/>
            <a:pathLst>
              <a:path h="6119962" w="12383201">
                <a:moveTo>
                  <a:pt x="0" y="0"/>
                </a:moveTo>
                <a:lnTo>
                  <a:pt x="12383201" y="0"/>
                </a:lnTo>
                <a:lnTo>
                  <a:pt x="12383201" y="6119962"/>
                </a:lnTo>
                <a:lnTo>
                  <a:pt x="0" y="61199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043520" y="2815431"/>
            <a:ext cx="4259749" cy="5476820"/>
          </a:xfrm>
          <a:custGeom>
            <a:avLst/>
            <a:gdLst/>
            <a:ahLst/>
            <a:cxnLst/>
            <a:rect r="r" b="b" t="t" l="l"/>
            <a:pathLst>
              <a:path h="5476820" w="4259749">
                <a:moveTo>
                  <a:pt x="0" y="0"/>
                </a:moveTo>
                <a:lnTo>
                  <a:pt x="4259749" y="0"/>
                </a:lnTo>
                <a:lnTo>
                  <a:pt x="4259749" y="5476820"/>
                </a:lnTo>
                <a:lnTo>
                  <a:pt x="0" y="547682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21494" y="50044"/>
            <a:ext cx="9696853" cy="14685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983"/>
              </a:lnSpc>
              <a:spcBef>
                <a:spcPct val="0"/>
              </a:spcBef>
            </a:pPr>
            <a:r>
              <a:rPr lang="en-US" sz="8559">
                <a:solidFill>
                  <a:srgbClr val="FFFFFF"/>
                </a:solidFill>
                <a:latin typeface="TT Octosquares Compressed"/>
                <a:ea typeface="TT Octosquares Compressed"/>
                <a:cs typeface="TT Octosquares Compressed"/>
                <a:sym typeface="TT Octosquares Compressed"/>
              </a:rPr>
              <a:t>PROBLEM STATEMENT 5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21494" y="1423295"/>
            <a:ext cx="13831403" cy="854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FFFFFF"/>
                </a:solidFill>
                <a:latin typeface="TT Octosquares Compressed"/>
                <a:ea typeface="TT Octosquares Compressed"/>
                <a:cs typeface="TT Octosquares Compressed"/>
                <a:sym typeface="TT Octosquares Compressed"/>
              </a:rPr>
              <a:t>COUNT THE NUMBER OF CUSTOMERS FROM EACH STATE.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719782" y="9163050"/>
            <a:ext cx="4577887" cy="854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FFFFFF"/>
                </a:solidFill>
                <a:latin typeface="TT Octosquares Compressed"/>
                <a:ea typeface="TT Octosquares Compressed"/>
                <a:cs typeface="TT Octosquares Compressed"/>
                <a:sym typeface="TT Octosquares Compressed"/>
              </a:rPr>
              <a:t>Q5 continued &gt;&gt;&gt;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913173" y="-822958"/>
            <a:ext cx="10057173" cy="5966458"/>
          </a:xfrm>
          <a:custGeom>
            <a:avLst/>
            <a:gdLst/>
            <a:ahLst/>
            <a:cxnLst/>
            <a:rect r="r" b="b" t="t" l="l"/>
            <a:pathLst>
              <a:path h="5966458" w="10057173">
                <a:moveTo>
                  <a:pt x="0" y="0"/>
                </a:moveTo>
                <a:lnTo>
                  <a:pt x="10057173" y="0"/>
                </a:lnTo>
                <a:lnTo>
                  <a:pt x="10057173" y="5966458"/>
                </a:lnTo>
                <a:lnTo>
                  <a:pt x="0" y="59664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823641" y="4144394"/>
            <a:ext cx="11999903" cy="5982760"/>
          </a:xfrm>
          <a:custGeom>
            <a:avLst/>
            <a:gdLst/>
            <a:ahLst/>
            <a:cxnLst/>
            <a:rect r="r" b="b" t="t" l="l"/>
            <a:pathLst>
              <a:path h="5982760" w="11999903">
                <a:moveTo>
                  <a:pt x="0" y="0"/>
                </a:moveTo>
                <a:lnTo>
                  <a:pt x="11999903" y="0"/>
                </a:lnTo>
                <a:lnTo>
                  <a:pt x="11999903" y="5982759"/>
                </a:lnTo>
                <a:lnTo>
                  <a:pt x="0" y="598275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81278" y="1683808"/>
            <a:ext cx="9819045" cy="6191405"/>
          </a:xfrm>
          <a:custGeom>
            <a:avLst/>
            <a:gdLst/>
            <a:ahLst/>
            <a:cxnLst/>
            <a:rect r="r" b="b" t="t" l="l"/>
            <a:pathLst>
              <a:path h="6191405" w="9819045">
                <a:moveTo>
                  <a:pt x="0" y="0"/>
                </a:moveTo>
                <a:lnTo>
                  <a:pt x="9819045" y="0"/>
                </a:lnTo>
                <a:lnTo>
                  <a:pt x="9819045" y="6191404"/>
                </a:lnTo>
                <a:lnTo>
                  <a:pt x="0" y="61914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393594" y="2347833"/>
            <a:ext cx="5201440" cy="5527379"/>
          </a:xfrm>
          <a:custGeom>
            <a:avLst/>
            <a:gdLst/>
            <a:ahLst/>
            <a:cxnLst/>
            <a:rect r="r" b="b" t="t" l="l"/>
            <a:pathLst>
              <a:path h="5527379" w="5201440">
                <a:moveTo>
                  <a:pt x="0" y="0"/>
                </a:moveTo>
                <a:lnTo>
                  <a:pt x="5201440" y="0"/>
                </a:lnTo>
                <a:lnTo>
                  <a:pt x="5201440" y="5527379"/>
                </a:lnTo>
                <a:lnTo>
                  <a:pt x="0" y="552737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21494" y="50044"/>
            <a:ext cx="9696853" cy="14685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983"/>
              </a:lnSpc>
              <a:spcBef>
                <a:spcPct val="0"/>
              </a:spcBef>
            </a:pPr>
            <a:r>
              <a:rPr lang="en-US" sz="8559">
                <a:solidFill>
                  <a:srgbClr val="FFFFFF"/>
                </a:solidFill>
                <a:latin typeface="TT Octosquares Compressed"/>
                <a:ea typeface="TT Octosquares Compressed"/>
                <a:cs typeface="TT Octosquares Compressed"/>
                <a:sym typeface="TT Octosquares Compressed"/>
              </a:rPr>
              <a:t>PROBLEM STATEMENT 6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21494" y="1423295"/>
            <a:ext cx="13831403" cy="854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FFFFFF"/>
                </a:solidFill>
                <a:latin typeface="TT Octosquares Compressed"/>
                <a:ea typeface="TT Octosquares Compressed"/>
                <a:cs typeface="TT Octosquares Compressed"/>
                <a:sym typeface="TT Octosquares Compressed"/>
              </a:rPr>
              <a:t>CALCULATE THE NUMBER OF ORDERS PER MONTH IN 2018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4719782" y="9163050"/>
            <a:ext cx="4577887" cy="854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FFFFFF"/>
                </a:solidFill>
                <a:latin typeface="TT Octosquares Compressed"/>
                <a:ea typeface="TT Octosquares Compressed"/>
                <a:cs typeface="TT Octosquares Compressed"/>
                <a:sym typeface="TT Octosquares Compressed"/>
              </a:rPr>
              <a:t>Q6 continued &gt;&gt;&gt;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913056" y="4242835"/>
            <a:ext cx="11994836" cy="5991679"/>
          </a:xfrm>
          <a:custGeom>
            <a:avLst/>
            <a:gdLst/>
            <a:ahLst/>
            <a:cxnLst/>
            <a:rect r="r" b="b" t="t" l="l"/>
            <a:pathLst>
              <a:path h="5991679" w="11994836">
                <a:moveTo>
                  <a:pt x="0" y="0"/>
                </a:moveTo>
                <a:lnTo>
                  <a:pt x="11994836" y="0"/>
                </a:lnTo>
                <a:lnTo>
                  <a:pt x="11994836" y="5991679"/>
                </a:lnTo>
                <a:lnTo>
                  <a:pt x="0" y="599167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762923" y="-1056655"/>
            <a:ext cx="13175330" cy="6200155"/>
          </a:xfrm>
          <a:custGeom>
            <a:avLst/>
            <a:gdLst/>
            <a:ahLst/>
            <a:cxnLst/>
            <a:rect r="r" b="b" t="t" l="l"/>
            <a:pathLst>
              <a:path h="6200155" w="13175330">
                <a:moveTo>
                  <a:pt x="0" y="0"/>
                </a:moveTo>
                <a:lnTo>
                  <a:pt x="13175330" y="0"/>
                </a:lnTo>
                <a:lnTo>
                  <a:pt x="13175330" y="6200155"/>
                </a:lnTo>
                <a:lnTo>
                  <a:pt x="0" y="620015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762923" y="1314196"/>
            <a:ext cx="13196281" cy="6747207"/>
          </a:xfrm>
          <a:custGeom>
            <a:avLst/>
            <a:gdLst/>
            <a:ahLst/>
            <a:cxnLst/>
            <a:rect r="r" b="b" t="t" l="l"/>
            <a:pathLst>
              <a:path h="6747207" w="13196281">
                <a:moveTo>
                  <a:pt x="0" y="0"/>
                </a:moveTo>
                <a:lnTo>
                  <a:pt x="13196281" y="0"/>
                </a:lnTo>
                <a:lnTo>
                  <a:pt x="13196281" y="6747207"/>
                </a:lnTo>
                <a:lnTo>
                  <a:pt x="0" y="67472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871247" y="3601385"/>
            <a:ext cx="4587020" cy="5656915"/>
          </a:xfrm>
          <a:custGeom>
            <a:avLst/>
            <a:gdLst/>
            <a:ahLst/>
            <a:cxnLst/>
            <a:rect r="r" b="b" t="t" l="l"/>
            <a:pathLst>
              <a:path h="5656915" w="4587020">
                <a:moveTo>
                  <a:pt x="0" y="0"/>
                </a:moveTo>
                <a:lnTo>
                  <a:pt x="4587020" y="0"/>
                </a:lnTo>
                <a:lnTo>
                  <a:pt x="4587020" y="5656915"/>
                </a:lnTo>
                <a:lnTo>
                  <a:pt x="0" y="565691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21494" y="50044"/>
            <a:ext cx="9696853" cy="14685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983"/>
              </a:lnSpc>
              <a:spcBef>
                <a:spcPct val="0"/>
              </a:spcBef>
            </a:pPr>
            <a:r>
              <a:rPr lang="en-US" sz="8559">
                <a:solidFill>
                  <a:srgbClr val="FFFFFF"/>
                </a:solidFill>
                <a:latin typeface="TT Octosquares Compressed"/>
                <a:ea typeface="TT Octosquares Compressed"/>
                <a:cs typeface="TT Octosquares Compressed"/>
                <a:sym typeface="TT Octosquares Compressed"/>
              </a:rPr>
              <a:t>PROBLEM STATEMENT 7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21494" y="1423295"/>
            <a:ext cx="17037806" cy="854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FFFFFF"/>
                </a:solidFill>
                <a:latin typeface="TT Octosquares Compressed"/>
                <a:ea typeface="TT Octosquares Compressed"/>
                <a:cs typeface="TT Octosquares Compressed"/>
                <a:sym typeface="TT Octosquares Compressed"/>
              </a:rPr>
              <a:t>FIND THE AVERAGE NUMBER OF PRODUCTS PER ORDER, GROUPED BY CUSTOMER CITY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689092" y="1289586"/>
            <a:ext cx="13408185" cy="5627418"/>
          </a:xfrm>
          <a:custGeom>
            <a:avLst/>
            <a:gdLst/>
            <a:ahLst/>
            <a:cxnLst/>
            <a:rect r="r" b="b" t="t" l="l"/>
            <a:pathLst>
              <a:path h="5627418" w="13408185">
                <a:moveTo>
                  <a:pt x="0" y="0"/>
                </a:moveTo>
                <a:lnTo>
                  <a:pt x="13408185" y="0"/>
                </a:lnTo>
                <a:lnTo>
                  <a:pt x="13408185" y="5627418"/>
                </a:lnTo>
                <a:lnTo>
                  <a:pt x="0" y="562741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018909" y="2470885"/>
            <a:ext cx="4644110" cy="5640166"/>
          </a:xfrm>
          <a:custGeom>
            <a:avLst/>
            <a:gdLst/>
            <a:ahLst/>
            <a:cxnLst/>
            <a:rect r="r" b="b" t="t" l="l"/>
            <a:pathLst>
              <a:path h="5640166" w="4644110">
                <a:moveTo>
                  <a:pt x="0" y="0"/>
                </a:moveTo>
                <a:lnTo>
                  <a:pt x="4644110" y="0"/>
                </a:lnTo>
                <a:lnTo>
                  <a:pt x="4644110" y="5640166"/>
                </a:lnTo>
                <a:lnTo>
                  <a:pt x="0" y="564016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21494" y="50044"/>
            <a:ext cx="9696853" cy="14685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983"/>
              </a:lnSpc>
              <a:spcBef>
                <a:spcPct val="0"/>
              </a:spcBef>
            </a:pPr>
            <a:r>
              <a:rPr lang="en-US" sz="8559">
                <a:solidFill>
                  <a:srgbClr val="FFFFFF"/>
                </a:solidFill>
                <a:latin typeface="TT Octosquares Compressed"/>
                <a:ea typeface="TT Octosquares Compressed"/>
                <a:cs typeface="TT Octosquares Compressed"/>
                <a:sym typeface="TT Octosquares Compressed"/>
              </a:rPr>
              <a:t>PROBLEM STATEMENT 8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21494" y="1423295"/>
            <a:ext cx="18066506" cy="854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FFFFFF"/>
                </a:solidFill>
                <a:latin typeface="TT Octosquares Compressed"/>
                <a:ea typeface="TT Octosquares Compressed"/>
                <a:cs typeface="TT Octosquares Compressed"/>
                <a:sym typeface="TT Octosquares Compressed"/>
              </a:rPr>
              <a:t>CALCULATE THE PERCENTAGE OF TOTAL REVENUE CONTRIBUTED BY EACH PRODUCT CATEGORY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4719782" y="9163050"/>
            <a:ext cx="4577887" cy="854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FFFFFF"/>
                </a:solidFill>
                <a:latin typeface="TT Octosquares Compressed"/>
                <a:ea typeface="TT Octosquares Compressed"/>
                <a:cs typeface="TT Octosquares Compressed"/>
                <a:sym typeface="TT Octosquares Compressed"/>
              </a:rPr>
              <a:t>Q8 continued &gt;&gt;&gt;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959806" y="-1171456"/>
            <a:ext cx="10379591" cy="6045256"/>
          </a:xfrm>
          <a:custGeom>
            <a:avLst/>
            <a:gdLst/>
            <a:ahLst/>
            <a:cxnLst/>
            <a:rect r="r" b="b" t="t" l="l"/>
            <a:pathLst>
              <a:path h="6045256" w="10379591">
                <a:moveTo>
                  <a:pt x="0" y="0"/>
                </a:moveTo>
                <a:lnTo>
                  <a:pt x="10379590" y="0"/>
                </a:lnTo>
                <a:lnTo>
                  <a:pt x="10379590" y="6045256"/>
                </a:lnTo>
                <a:lnTo>
                  <a:pt x="0" y="60452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335835" y="3930157"/>
            <a:ext cx="11616331" cy="6093511"/>
          </a:xfrm>
          <a:custGeom>
            <a:avLst/>
            <a:gdLst/>
            <a:ahLst/>
            <a:cxnLst/>
            <a:rect r="r" b="b" t="t" l="l"/>
            <a:pathLst>
              <a:path h="6093511" w="11616331">
                <a:moveTo>
                  <a:pt x="0" y="0"/>
                </a:moveTo>
                <a:lnTo>
                  <a:pt x="11616330" y="0"/>
                </a:lnTo>
                <a:lnTo>
                  <a:pt x="11616330" y="6093511"/>
                </a:lnTo>
                <a:lnTo>
                  <a:pt x="0" y="609351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541429" y="2340870"/>
            <a:ext cx="9035010" cy="6917430"/>
          </a:xfrm>
          <a:custGeom>
            <a:avLst/>
            <a:gdLst/>
            <a:ahLst/>
            <a:cxnLst/>
            <a:rect r="r" b="b" t="t" l="l"/>
            <a:pathLst>
              <a:path h="6917430" w="9035010">
                <a:moveTo>
                  <a:pt x="0" y="0"/>
                </a:moveTo>
                <a:lnTo>
                  <a:pt x="9035010" y="0"/>
                </a:lnTo>
                <a:lnTo>
                  <a:pt x="9035010" y="6917430"/>
                </a:lnTo>
                <a:lnTo>
                  <a:pt x="0" y="691743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908970" y="2766210"/>
            <a:ext cx="8541178" cy="5640166"/>
          </a:xfrm>
          <a:custGeom>
            <a:avLst/>
            <a:gdLst/>
            <a:ahLst/>
            <a:cxnLst/>
            <a:rect r="r" b="b" t="t" l="l"/>
            <a:pathLst>
              <a:path h="5640166" w="8541178">
                <a:moveTo>
                  <a:pt x="0" y="0"/>
                </a:moveTo>
                <a:lnTo>
                  <a:pt x="8541178" y="0"/>
                </a:lnTo>
                <a:lnTo>
                  <a:pt x="8541178" y="5640166"/>
                </a:lnTo>
                <a:lnTo>
                  <a:pt x="0" y="564016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21494" y="50044"/>
            <a:ext cx="9696853" cy="14685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983"/>
              </a:lnSpc>
              <a:spcBef>
                <a:spcPct val="0"/>
              </a:spcBef>
            </a:pPr>
            <a:r>
              <a:rPr lang="en-US" sz="8559">
                <a:solidFill>
                  <a:srgbClr val="FFFFFF"/>
                </a:solidFill>
                <a:latin typeface="TT Octosquares Compressed"/>
                <a:ea typeface="TT Octosquares Compressed"/>
                <a:cs typeface="TT Octosquares Compressed"/>
                <a:sym typeface="TT Octosquares Compressed"/>
              </a:rPr>
              <a:t>PROBLEM STATEMENT 9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21494" y="1423295"/>
            <a:ext cx="18066506" cy="1739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FFFFFF"/>
                </a:solidFill>
                <a:latin typeface="TT Octosquares Compressed"/>
                <a:ea typeface="TT Octosquares Compressed"/>
                <a:cs typeface="TT Octosquares Compressed"/>
                <a:sym typeface="TT Octosquares Compressed"/>
              </a:rPr>
              <a:t>IDENTIFY THE CORRELATION BETWEEN PRODUCT PRICE AND THE NUMBER OF TIMES A PRODUCT HAS BEEN PURCHASED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4719782" y="9163050"/>
            <a:ext cx="4577887" cy="854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FFFFFF"/>
                </a:solidFill>
                <a:latin typeface="TT Octosquares Compressed"/>
                <a:ea typeface="TT Octosquares Compressed"/>
                <a:cs typeface="TT Octosquares Compressed"/>
                <a:sym typeface="TT Octosquares Compressed"/>
              </a:rPr>
              <a:t>Q9 continued &gt;&gt;&gt;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944223" y="2675270"/>
            <a:ext cx="13069868" cy="4936461"/>
          </a:xfrm>
          <a:custGeom>
            <a:avLst/>
            <a:gdLst/>
            <a:ahLst/>
            <a:cxnLst/>
            <a:rect r="r" b="b" t="t" l="l"/>
            <a:pathLst>
              <a:path h="4936461" w="13069868">
                <a:moveTo>
                  <a:pt x="0" y="0"/>
                </a:moveTo>
                <a:lnTo>
                  <a:pt x="13069868" y="0"/>
                </a:lnTo>
                <a:lnTo>
                  <a:pt x="13069868" y="4936460"/>
                </a:lnTo>
                <a:lnTo>
                  <a:pt x="0" y="49364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394789" y="1518545"/>
            <a:ext cx="10903436" cy="7310460"/>
          </a:xfrm>
          <a:custGeom>
            <a:avLst/>
            <a:gdLst/>
            <a:ahLst/>
            <a:cxnLst/>
            <a:rect r="r" b="b" t="t" l="l"/>
            <a:pathLst>
              <a:path h="7310460" w="10903436">
                <a:moveTo>
                  <a:pt x="0" y="0"/>
                </a:moveTo>
                <a:lnTo>
                  <a:pt x="10903436" y="0"/>
                </a:lnTo>
                <a:lnTo>
                  <a:pt x="10903436" y="7310461"/>
                </a:lnTo>
                <a:lnTo>
                  <a:pt x="0" y="731046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000855" y="3756082"/>
            <a:ext cx="5987300" cy="5502218"/>
          </a:xfrm>
          <a:custGeom>
            <a:avLst/>
            <a:gdLst/>
            <a:ahLst/>
            <a:cxnLst/>
            <a:rect r="r" b="b" t="t" l="l"/>
            <a:pathLst>
              <a:path h="5502218" w="5987300">
                <a:moveTo>
                  <a:pt x="0" y="0"/>
                </a:moveTo>
                <a:lnTo>
                  <a:pt x="5987300" y="0"/>
                </a:lnTo>
                <a:lnTo>
                  <a:pt x="5987300" y="5502218"/>
                </a:lnTo>
                <a:lnTo>
                  <a:pt x="0" y="550221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21494" y="50044"/>
            <a:ext cx="9696853" cy="14685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983"/>
              </a:lnSpc>
              <a:spcBef>
                <a:spcPct val="0"/>
              </a:spcBef>
            </a:pPr>
            <a:r>
              <a:rPr lang="en-US" sz="8559">
                <a:solidFill>
                  <a:srgbClr val="FFFFFF"/>
                </a:solidFill>
                <a:latin typeface="TT Octosquares Compressed"/>
                <a:ea typeface="TT Octosquares Compressed"/>
                <a:cs typeface="TT Octosquares Compressed"/>
                <a:sym typeface="TT Octosquares Compressed"/>
              </a:rPr>
              <a:t>PROBLEM STATEMENT 10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21494" y="1423295"/>
            <a:ext cx="18066506" cy="854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FFFFFF"/>
                </a:solidFill>
                <a:latin typeface="TT Octosquares Compressed"/>
                <a:ea typeface="TT Octosquares Compressed"/>
                <a:cs typeface="TT Octosquares Compressed"/>
                <a:sym typeface="TT Octosquares Compressed"/>
              </a:rPr>
              <a:t>CALCULATE THE TOTAL REVENUE GENERATED BY EACH SELLER, AND RANK THEM BY REVENUE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-5400000">
            <a:off x="17631481" y="8597471"/>
            <a:ext cx="924223" cy="397435"/>
            <a:chOff x="0" y="0"/>
            <a:chExt cx="1347239" cy="57934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347239" cy="579341"/>
            </a:xfrm>
            <a:custGeom>
              <a:avLst/>
              <a:gdLst/>
              <a:ahLst/>
              <a:cxnLst/>
              <a:rect r="r" b="b" t="t" l="l"/>
              <a:pathLst>
                <a:path h="579341" w="1347239">
                  <a:moveTo>
                    <a:pt x="673619" y="0"/>
                  </a:moveTo>
                  <a:lnTo>
                    <a:pt x="1347239" y="579341"/>
                  </a:lnTo>
                  <a:lnTo>
                    <a:pt x="0" y="579341"/>
                  </a:lnTo>
                  <a:lnTo>
                    <a:pt x="673619" y="0"/>
                  </a:lnTo>
                  <a:close/>
                </a:path>
              </a:pathLst>
            </a:custGeom>
            <a:solidFill>
              <a:srgbClr val="12F1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210506" y="230880"/>
              <a:ext cx="926227" cy="3070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729546" y="1053521"/>
            <a:ext cx="4770406" cy="14684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985"/>
              </a:lnSpc>
              <a:spcBef>
                <a:spcPct val="0"/>
              </a:spcBef>
            </a:pPr>
            <a:r>
              <a:rPr lang="en-US" sz="8560">
                <a:solidFill>
                  <a:srgbClr val="FFFFFF"/>
                </a:solidFill>
                <a:latin typeface="TT Octosquares Compressed"/>
                <a:ea typeface="TT Octosquares Compressed"/>
                <a:cs typeface="TT Octosquares Compressed"/>
                <a:sym typeface="TT Octosquares Compressed"/>
              </a:rPr>
              <a:t>OVERVIEW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0549877" y="2247308"/>
            <a:ext cx="355359" cy="556335"/>
          </a:xfrm>
          <a:custGeom>
            <a:avLst/>
            <a:gdLst/>
            <a:ahLst/>
            <a:cxnLst/>
            <a:rect r="r" b="b" t="t" l="l"/>
            <a:pathLst>
              <a:path h="556335" w="355359">
                <a:moveTo>
                  <a:pt x="0" y="0"/>
                </a:moveTo>
                <a:lnTo>
                  <a:pt x="355359" y="0"/>
                </a:lnTo>
                <a:lnTo>
                  <a:pt x="355359" y="556335"/>
                </a:lnTo>
                <a:lnTo>
                  <a:pt x="0" y="5563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1014997" y="2247308"/>
            <a:ext cx="355359" cy="556335"/>
          </a:xfrm>
          <a:custGeom>
            <a:avLst/>
            <a:gdLst/>
            <a:ahLst/>
            <a:cxnLst/>
            <a:rect r="r" b="b" t="t" l="l"/>
            <a:pathLst>
              <a:path h="556335" w="355359">
                <a:moveTo>
                  <a:pt x="0" y="0"/>
                </a:moveTo>
                <a:lnTo>
                  <a:pt x="355359" y="0"/>
                </a:lnTo>
                <a:lnTo>
                  <a:pt x="355359" y="556335"/>
                </a:lnTo>
                <a:lnTo>
                  <a:pt x="0" y="5563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1480118" y="2247308"/>
            <a:ext cx="355359" cy="556335"/>
          </a:xfrm>
          <a:custGeom>
            <a:avLst/>
            <a:gdLst/>
            <a:ahLst/>
            <a:cxnLst/>
            <a:rect r="r" b="b" t="t" l="l"/>
            <a:pathLst>
              <a:path h="556335" w="355359">
                <a:moveTo>
                  <a:pt x="0" y="0"/>
                </a:moveTo>
                <a:lnTo>
                  <a:pt x="355358" y="0"/>
                </a:lnTo>
                <a:lnTo>
                  <a:pt x="355358" y="556335"/>
                </a:lnTo>
                <a:lnTo>
                  <a:pt x="0" y="5563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846042" y="3659838"/>
            <a:ext cx="12205503" cy="29101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06"/>
              </a:lnSpc>
              <a:spcBef>
                <a:spcPct val="0"/>
              </a:spcBef>
            </a:pPr>
            <a:r>
              <a:rPr lang="en-US" sz="279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Unlock the potential hidden within your ecommerce data! This project dives deep into ecommerce performance metrics such as customer purchasing behaviors, year-on-year growth, seller revenue generation, and cumulative sales tracking. By leveraging both SQL and Python, this analysis offers comprehensive insights to help businesses optimize performance and drive growth.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98442" y="2741600"/>
            <a:ext cx="10676092" cy="7545400"/>
          </a:xfrm>
          <a:custGeom>
            <a:avLst/>
            <a:gdLst/>
            <a:ahLst/>
            <a:cxnLst/>
            <a:rect r="r" b="b" t="t" l="l"/>
            <a:pathLst>
              <a:path h="7545400" w="10676092">
                <a:moveTo>
                  <a:pt x="0" y="0"/>
                </a:moveTo>
                <a:lnTo>
                  <a:pt x="10676092" y="0"/>
                </a:lnTo>
                <a:lnTo>
                  <a:pt x="10676092" y="7545400"/>
                </a:lnTo>
                <a:lnTo>
                  <a:pt x="0" y="75454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336374" y="3743472"/>
            <a:ext cx="7353103" cy="5514828"/>
          </a:xfrm>
          <a:custGeom>
            <a:avLst/>
            <a:gdLst/>
            <a:ahLst/>
            <a:cxnLst/>
            <a:rect r="r" b="b" t="t" l="l"/>
            <a:pathLst>
              <a:path h="5514828" w="7353103">
                <a:moveTo>
                  <a:pt x="0" y="0"/>
                </a:moveTo>
                <a:lnTo>
                  <a:pt x="7353103" y="0"/>
                </a:lnTo>
                <a:lnTo>
                  <a:pt x="7353103" y="5514828"/>
                </a:lnTo>
                <a:lnTo>
                  <a:pt x="0" y="551482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21494" y="50044"/>
            <a:ext cx="9696853" cy="14685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983"/>
              </a:lnSpc>
              <a:spcBef>
                <a:spcPct val="0"/>
              </a:spcBef>
            </a:pPr>
            <a:r>
              <a:rPr lang="en-US" sz="8559">
                <a:solidFill>
                  <a:srgbClr val="FFFFFF"/>
                </a:solidFill>
                <a:latin typeface="TT Octosquares Compressed"/>
                <a:ea typeface="TT Octosquares Compressed"/>
                <a:cs typeface="TT Octosquares Compressed"/>
                <a:sym typeface="TT Octosquares Compressed"/>
              </a:rPr>
              <a:t>PROBLEM STATEMENT 11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21494" y="1423295"/>
            <a:ext cx="18066506" cy="1739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FFFFFF"/>
                </a:solidFill>
                <a:latin typeface="TT Octosquares Compressed"/>
                <a:ea typeface="TT Octosquares Compressed"/>
                <a:cs typeface="TT Octosquares Compressed"/>
                <a:sym typeface="TT Octosquares Compressed"/>
              </a:rPr>
              <a:t>CALCULATE THE MOVING AVERAGE OF ORDER VALUES FOR EACH CUSTOMER OVER THEIR ORDER HISTORY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467598" y="1518545"/>
            <a:ext cx="11476255" cy="7845858"/>
          </a:xfrm>
          <a:custGeom>
            <a:avLst/>
            <a:gdLst/>
            <a:ahLst/>
            <a:cxnLst/>
            <a:rect r="r" b="b" t="t" l="l"/>
            <a:pathLst>
              <a:path h="7845858" w="11476255">
                <a:moveTo>
                  <a:pt x="0" y="0"/>
                </a:moveTo>
                <a:lnTo>
                  <a:pt x="11476255" y="0"/>
                </a:lnTo>
                <a:lnTo>
                  <a:pt x="11476255" y="7845858"/>
                </a:lnTo>
                <a:lnTo>
                  <a:pt x="0" y="78458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206766" y="2397054"/>
            <a:ext cx="3377232" cy="5902363"/>
          </a:xfrm>
          <a:custGeom>
            <a:avLst/>
            <a:gdLst/>
            <a:ahLst/>
            <a:cxnLst/>
            <a:rect r="r" b="b" t="t" l="l"/>
            <a:pathLst>
              <a:path h="5902363" w="3377232">
                <a:moveTo>
                  <a:pt x="0" y="0"/>
                </a:moveTo>
                <a:lnTo>
                  <a:pt x="3377232" y="0"/>
                </a:lnTo>
                <a:lnTo>
                  <a:pt x="3377232" y="5902363"/>
                </a:lnTo>
                <a:lnTo>
                  <a:pt x="0" y="590236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21494" y="50044"/>
            <a:ext cx="9696853" cy="14685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983"/>
              </a:lnSpc>
              <a:spcBef>
                <a:spcPct val="0"/>
              </a:spcBef>
            </a:pPr>
            <a:r>
              <a:rPr lang="en-US" sz="8559">
                <a:solidFill>
                  <a:srgbClr val="FFFFFF"/>
                </a:solidFill>
                <a:latin typeface="TT Octosquares Compressed"/>
                <a:ea typeface="TT Octosquares Compressed"/>
                <a:cs typeface="TT Octosquares Compressed"/>
                <a:sym typeface="TT Octosquares Compressed"/>
              </a:rPr>
              <a:t>PROBLEM STATEMENT 12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21494" y="1423295"/>
            <a:ext cx="18066506" cy="854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FFFFFF"/>
                </a:solidFill>
                <a:latin typeface="TT Octosquares Compressed"/>
                <a:ea typeface="TT Octosquares Compressed"/>
                <a:cs typeface="TT Octosquares Compressed"/>
                <a:sym typeface="TT Octosquares Compressed"/>
              </a:rPr>
              <a:t>CALCULATE THE CUMULATIVE SALES PER MONTH FOR EACH YEAR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4719782" y="9163050"/>
            <a:ext cx="4577887" cy="854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FFFFFF"/>
                </a:solidFill>
                <a:latin typeface="TT Octosquares Compressed"/>
                <a:ea typeface="TT Octosquares Compressed"/>
                <a:cs typeface="TT Octosquares Compressed"/>
                <a:sym typeface="TT Octosquares Compressed"/>
              </a:rPr>
              <a:t>Q12 continued &gt;&gt;&gt;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75067" y="-876131"/>
            <a:ext cx="12383201" cy="4216429"/>
          </a:xfrm>
          <a:custGeom>
            <a:avLst/>
            <a:gdLst/>
            <a:ahLst/>
            <a:cxnLst/>
            <a:rect r="r" b="b" t="t" l="l"/>
            <a:pathLst>
              <a:path h="4216429" w="12383201">
                <a:moveTo>
                  <a:pt x="0" y="0"/>
                </a:moveTo>
                <a:lnTo>
                  <a:pt x="12383201" y="0"/>
                </a:lnTo>
                <a:lnTo>
                  <a:pt x="12383201" y="4216429"/>
                </a:lnTo>
                <a:lnTo>
                  <a:pt x="0" y="421642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617731" y="2946531"/>
            <a:ext cx="8767792" cy="6963076"/>
          </a:xfrm>
          <a:custGeom>
            <a:avLst/>
            <a:gdLst/>
            <a:ahLst/>
            <a:cxnLst/>
            <a:rect r="r" b="b" t="t" l="l"/>
            <a:pathLst>
              <a:path h="6963076" w="8767792">
                <a:moveTo>
                  <a:pt x="0" y="0"/>
                </a:moveTo>
                <a:lnTo>
                  <a:pt x="8767792" y="0"/>
                </a:lnTo>
                <a:lnTo>
                  <a:pt x="8767792" y="6963077"/>
                </a:lnTo>
                <a:lnTo>
                  <a:pt x="0" y="696307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496712" y="1518545"/>
            <a:ext cx="11133265" cy="6519873"/>
          </a:xfrm>
          <a:custGeom>
            <a:avLst/>
            <a:gdLst/>
            <a:ahLst/>
            <a:cxnLst/>
            <a:rect r="r" b="b" t="t" l="l"/>
            <a:pathLst>
              <a:path h="6519873" w="11133265">
                <a:moveTo>
                  <a:pt x="0" y="0"/>
                </a:moveTo>
                <a:lnTo>
                  <a:pt x="11133265" y="0"/>
                </a:lnTo>
                <a:lnTo>
                  <a:pt x="11133265" y="6519873"/>
                </a:lnTo>
                <a:lnTo>
                  <a:pt x="0" y="651987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644458" y="4778482"/>
            <a:ext cx="5231686" cy="4066077"/>
          </a:xfrm>
          <a:custGeom>
            <a:avLst/>
            <a:gdLst/>
            <a:ahLst/>
            <a:cxnLst/>
            <a:rect r="r" b="b" t="t" l="l"/>
            <a:pathLst>
              <a:path h="4066077" w="5231686">
                <a:moveTo>
                  <a:pt x="0" y="0"/>
                </a:moveTo>
                <a:lnTo>
                  <a:pt x="5231686" y="0"/>
                </a:lnTo>
                <a:lnTo>
                  <a:pt x="5231686" y="4066077"/>
                </a:lnTo>
                <a:lnTo>
                  <a:pt x="0" y="406607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21494" y="50044"/>
            <a:ext cx="9696853" cy="14685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983"/>
              </a:lnSpc>
              <a:spcBef>
                <a:spcPct val="0"/>
              </a:spcBef>
            </a:pPr>
            <a:r>
              <a:rPr lang="en-US" sz="8559">
                <a:solidFill>
                  <a:srgbClr val="FFFFFF"/>
                </a:solidFill>
                <a:latin typeface="TT Octosquares Compressed"/>
                <a:ea typeface="TT Octosquares Compressed"/>
                <a:cs typeface="TT Octosquares Compressed"/>
                <a:sym typeface="TT Octosquares Compressed"/>
              </a:rPr>
              <a:t>PROBLEM STATEMENT 13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21494" y="1423295"/>
            <a:ext cx="18066506" cy="854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FFFFFF"/>
                </a:solidFill>
                <a:latin typeface="TT Octosquares Compressed"/>
                <a:ea typeface="TT Octosquares Compressed"/>
                <a:cs typeface="TT Octosquares Compressed"/>
                <a:sym typeface="TT Octosquares Compressed"/>
              </a:rPr>
              <a:t>CALCULATE THE YEAR-OVER-YEAR GROWTH RATE OF TOTAL SALES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467598" y="2495496"/>
            <a:ext cx="13559427" cy="7163721"/>
          </a:xfrm>
          <a:custGeom>
            <a:avLst/>
            <a:gdLst/>
            <a:ahLst/>
            <a:cxnLst/>
            <a:rect r="r" b="b" t="t" l="l"/>
            <a:pathLst>
              <a:path h="7163721" w="13559427">
                <a:moveTo>
                  <a:pt x="0" y="0"/>
                </a:moveTo>
                <a:lnTo>
                  <a:pt x="13559427" y="0"/>
                </a:lnTo>
                <a:lnTo>
                  <a:pt x="13559427" y="7163720"/>
                </a:lnTo>
                <a:lnTo>
                  <a:pt x="0" y="71637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489080" y="5143500"/>
            <a:ext cx="5798920" cy="2019525"/>
          </a:xfrm>
          <a:custGeom>
            <a:avLst/>
            <a:gdLst/>
            <a:ahLst/>
            <a:cxnLst/>
            <a:rect r="r" b="b" t="t" l="l"/>
            <a:pathLst>
              <a:path h="2019525" w="5798920">
                <a:moveTo>
                  <a:pt x="0" y="0"/>
                </a:moveTo>
                <a:lnTo>
                  <a:pt x="5798920" y="0"/>
                </a:lnTo>
                <a:lnTo>
                  <a:pt x="5798920" y="2019525"/>
                </a:lnTo>
                <a:lnTo>
                  <a:pt x="0" y="201952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21494" y="50044"/>
            <a:ext cx="9696853" cy="14685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983"/>
              </a:lnSpc>
              <a:spcBef>
                <a:spcPct val="0"/>
              </a:spcBef>
            </a:pPr>
            <a:r>
              <a:rPr lang="en-US" sz="8559">
                <a:solidFill>
                  <a:srgbClr val="FFFFFF"/>
                </a:solidFill>
                <a:latin typeface="TT Octosquares Compressed"/>
                <a:ea typeface="TT Octosquares Compressed"/>
                <a:cs typeface="TT Octosquares Compressed"/>
                <a:sym typeface="TT Octosquares Compressed"/>
              </a:rPr>
              <a:t>PROBLEM STATEMENT 14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21494" y="1423295"/>
            <a:ext cx="18066506" cy="1739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FFFFFF"/>
                </a:solidFill>
                <a:latin typeface="TT Octosquares Compressed"/>
                <a:ea typeface="TT Octosquares Compressed"/>
                <a:cs typeface="TT Octosquares Compressed"/>
                <a:sym typeface="TT Octosquares Compressed"/>
              </a:rPr>
              <a:t>CALCULATE THE RETENTION RATE OF CUSTOMERS, DEFINED AS THE PERCENTAGE OF CUSTOMERS WHO MAKE ANOTHER PURCHASE WITHIN 6 MONTHS OF THEIR FIRST PURCHASE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418377" y="1796781"/>
            <a:ext cx="10094072" cy="7570554"/>
          </a:xfrm>
          <a:custGeom>
            <a:avLst/>
            <a:gdLst/>
            <a:ahLst/>
            <a:cxnLst/>
            <a:rect r="r" b="b" t="t" l="l"/>
            <a:pathLst>
              <a:path h="7570554" w="10094072">
                <a:moveTo>
                  <a:pt x="0" y="0"/>
                </a:moveTo>
                <a:lnTo>
                  <a:pt x="10094072" y="0"/>
                </a:lnTo>
                <a:lnTo>
                  <a:pt x="10094072" y="7570554"/>
                </a:lnTo>
                <a:lnTo>
                  <a:pt x="0" y="757055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967218" y="2840042"/>
            <a:ext cx="7225562" cy="5380738"/>
          </a:xfrm>
          <a:custGeom>
            <a:avLst/>
            <a:gdLst/>
            <a:ahLst/>
            <a:cxnLst/>
            <a:rect r="r" b="b" t="t" l="l"/>
            <a:pathLst>
              <a:path h="5380738" w="7225562">
                <a:moveTo>
                  <a:pt x="0" y="0"/>
                </a:moveTo>
                <a:lnTo>
                  <a:pt x="7225562" y="0"/>
                </a:lnTo>
                <a:lnTo>
                  <a:pt x="7225562" y="5380737"/>
                </a:lnTo>
                <a:lnTo>
                  <a:pt x="0" y="538073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21494" y="50044"/>
            <a:ext cx="9696853" cy="14685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983"/>
              </a:lnSpc>
              <a:spcBef>
                <a:spcPct val="0"/>
              </a:spcBef>
            </a:pPr>
            <a:r>
              <a:rPr lang="en-US" sz="8559">
                <a:solidFill>
                  <a:srgbClr val="FFFFFF"/>
                </a:solidFill>
                <a:latin typeface="TT Octosquares Compressed"/>
                <a:ea typeface="TT Octosquares Compressed"/>
                <a:cs typeface="TT Octosquares Compressed"/>
                <a:sym typeface="TT Octosquares Compressed"/>
              </a:rPr>
              <a:t>PROBLEM STATEMENT 15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21494" y="1423295"/>
            <a:ext cx="18066506" cy="854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FFFFFF"/>
                </a:solidFill>
                <a:latin typeface="TT Octosquares Compressed"/>
                <a:ea typeface="TT Octosquares Compressed"/>
                <a:cs typeface="TT Octosquares Compressed"/>
                <a:sym typeface="TT Octosquares Compressed"/>
              </a:rPr>
              <a:t>IDENTIFY THE TOP 3 CUSTOMERS WHO SPENT THE MOST MONEY IN EACH YEAR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4719782" y="9163050"/>
            <a:ext cx="4577887" cy="854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FFFFFF"/>
                </a:solidFill>
                <a:latin typeface="TT Octosquares Compressed"/>
                <a:ea typeface="TT Octosquares Compressed"/>
                <a:cs typeface="TT Octosquares Compressed"/>
                <a:sym typeface="TT Octosquares Compressed"/>
              </a:rPr>
              <a:t>Q15 continued &gt;&gt;&gt;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042664" y="-1224016"/>
            <a:ext cx="12720612" cy="5187942"/>
          </a:xfrm>
          <a:custGeom>
            <a:avLst/>
            <a:gdLst/>
            <a:ahLst/>
            <a:cxnLst/>
            <a:rect r="r" b="b" t="t" l="l"/>
            <a:pathLst>
              <a:path h="5187942" w="12720612">
                <a:moveTo>
                  <a:pt x="0" y="0"/>
                </a:moveTo>
                <a:lnTo>
                  <a:pt x="12720613" y="0"/>
                </a:lnTo>
                <a:lnTo>
                  <a:pt x="12720613" y="5187941"/>
                </a:lnTo>
                <a:lnTo>
                  <a:pt x="0" y="51879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572773" y="3151782"/>
            <a:ext cx="5856136" cy="6952085"/>
          </a:xfrm>
          <a:custGeom>
            <a:avLst/>
            <a:gdLst/>
            <a:ahLst/>
            <a:cxnLst/>
            <a:rect r="r" b="b" t="t" l="l"/>
            <a:pathLst>
              <a:path h="6952085" w="5856136">
                <a:moveTo>
                  <a:pt x="0" y="0"/>
                </a:moveTo>
                <a:lnTo>
                  <a:pt x="5856136" y="0"/>
                </a:lnTo>
                <a:lnTo>
                  <a:pt x="5856136" y="6952085"/>
                </a:lnTo>
                <a:lnTo>
                  <a:pt x="0" y="695208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1386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-5400000">
            <a:off x="16816913" y="8597471"/>
            <a:ext cx="924223" cy="397435"/>
            <a:chOff x="0" y="0"/>
            <a:chExt cx="1347239" cy="57934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347239" cy="579341"/>
            </a:xfrm>
            <a:custGeom>
              <a:avLst/>
              <a:gdLst/>
              <a:ahLst/>
              <a:cxnLst/>
              <a:rect r="r" b="b" t="t" l="l"/>
              <a:pathLst>
                <a:path h="579341" w="1347239">
                  <a:moveTo>
                    <a:pt x="673619" y="0"/>
                  </a:moveTo>
                  <a:lnTo>
                    <a:pt x="1347239" y="579341"/>
                  </a:lnTo>
                  <a:lnTo>
                    <a:pt x="0" y="579341"/>
                  </a:lnTo>
                  <a:lnTo>
                    <a:pt x="673619" y="0"/>
                  </a:lnTo>
                  <a:close/>
                </a:path>
              </a:pathLst>
            </a:custGeom>
            <a:solidFill>
              <a:srgbClr val="12F1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210506" y="230880"/>
              <a:ext cx="926227" cy="3070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7189484" y="1028700"/>
            <a:ext cx="11098516" cy="3800132"/>
            <a:chOff x="0" y="0"/>
            <a:chExt cx="6350000" cy="217424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0000" cy="2174240"/>
            </a:xfrm>
            <a:custGeom>
              <a:avLst/>
              <a:gdLst/>
              <a:ahLst/>
              <a:cxnLst/>
              <a:rect r="r" b="b" t="t" l="l"/>
              <a:pathLst>
                <a:path h="2174240" w="6350000">
                  <a:moveTo>
                    <a:pt x="6350000" y="0"/>
                  </a:moveTo>
                  <a:lnTo>
                    <a:pt x="6350000" y="2174240"/>
                  </a:lnTo>
                  <a:lnTo>
                    <a:pt x="647700" y="21742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42321" r="0" b="-5226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1850798" y="3079456"/>
            <a:ext cx="4770406" cy="11754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817"/>
              </a:lnSpc>
            </a:pPr>
            <a:r>
              <a:rPr lang="en-US" sz="8560">
                <a:solidFill>
                  <a:srgbClr val="FFFFFF"/>
                </a:solidFill>
                <a:latin typeface="TT Octosquares Compressed"/>
                <a:ea typeface="TT Octosquares Compressed"/>
                <a:cs typeface="TT Octosquares Compressed"/>
                <a:sym typeface="TT Octosquares Compressed"/>
              </a:rPr>
              <a:t>TECH STACK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850798" y="2399296"/>
            <a:ext cx="355359" cy="556335"/>
          </a:xfrm>
          <a:custGeom>
            <a:avLst/>
            <a:gdLst/>
            <a:ahLst/>
            <a:cxnLst/>
            <a:rect r="r" b="b" t="t" l="l"/>
            <a:pathLst>
              <a:path h="556335" w="355359">
                <a:moveTo>
                  <a:pt x="0" y="0"/>
                </a:moveTo>
                <a:lnTo>
                  <a:pt x="355358" y="0"/>
                </a:lnTo>
                <a:lnTo>
                  <a:pt x="355358" y="556335"/>
                </a:lnTo>
                <a:lnTo>
                  <a:pt x="0" y="5563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315918" y="2399296"/>
            <a:ext cx="355359" cy="556335"/>
          </a:xfrm>
          <a:custGeom>
            <a:avLst/>
            <a:gdLst/>
            <a:ahLst/>
            <a:cxnLst/>
            <a:rect r="r" b="b" t="t" l="l"/>
            <a:pathLst>
              <a:path h="556335" w="355359">
                <a:moveTo>
                  <a:pt x="0" y="0"/>
                </a:moveTo>
                <a:lnTo>
                  <a:pt x="355359" y="0"/>
                </a:lnTo>
                <a:lnTo>
                  <a:pt x="355359" y="556335"/>
                </a:lnTo>
                <a:lnTo>
                  <a:pt x="0" y="5563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2781038" y="2399296"/>
            <a:ext cx="355359" cy="556335"/>
          </a:xfrm>
          <a:custGeom>
            <a:avLst/>
            <a:gdLst/>
            <a:ahLst/>
            <a:cxnLst/>
            <a:rect r="r" b="b" t="t" l="l"/>
            <a:pathLst>
              <a:path h="556335" w="355359">
                <a:moveTo>
                  <a:pt x="0" y="0"/>
                </a:moveTo>
                <a:lnTo>
                  <a:pt x="355359" y="0"/>
                </a:lnTo>
                <a:lnTo>
                  <a:pt x="355359" y="556335"/>
                </a:lnTo>
                <a:lnTo>
                  <a:pt x="0" y="5563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729546" y="6277846"/>
            <a:ext cx="1086141" cy="1086141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2F1FF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2315918" y="6220696"/>
            <a:ext cx="3349844" cy="14721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06"/>
              </a:lnSpc>
            </a:pPr>
            <a:r>
              <a:rPr lang="en-US" sz="279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Languages</a:t>
            </a:r>
          </a:p>
          <a:p>
            <a:pPr algn="l" marL="602361" indent="-301180" lvl="1">
              <a:lnSpc>
                <a:spcPts val="3906"/>
              </a:lnSpc>
              <a:buFont typeface="Arial"/>
              <a:buChar char="•"/>
            </a:pPr>
            <a:r>
              <a:rPr lang="en-US" sz="279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Python</a:t>
            </a:r>
          </a:p>
          <a:p>
            <a:pPr algn="l" marL="602361" indent="-301180" lvl="1">
              <a:lnSpc>
                <a:spcPts val="3906"/>
              </a:lnSpc>
              <a:spcBef>
                <a:spcPct val="0"/>
              </a:spcBef>
              <a:buFont typeface="Arial"/>
              <a:buChar char="•"/>
            </a:pPr>
            <a:r>
              <a:rPr lang="en-US" sz="279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SQL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75092" y="6548538"/>
            <a:ext cx="795050" cy="4876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38"/>
              </a:lnSpc>
              <a:spcBef>
                <a:spcPct val="0"/>
              </a:spcBef>
            </a:pPr>
            <a:r>
              <a:rPr lang="en-US" b="true" sz="2884">
                <a:solidFill>
                  <a:srgbClr val="0B081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01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6039015" y="6277846"/>
            <a:ext cx="1086141" cy="1086141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2F1FF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7498411" y="6220696"/>
            <a:ext cx="3349844" cy="24627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06"/>
              </a:lnSpc>
            </a:pPr>
            <a:r>
              <a:rPr lang="en-US" sz="279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Tools</a:t>
            </a:r>
          </a:p>
          <a:p>
            <a:pPr algn="l" marL="602361" indent="-301180" lvl="1">
              <a:lnSpc>
                <a:spcPts val="3906"/>
              </a:lnSpc>
              <a:buFont typeface="Arial"/>
              <a:buChar char="•"/>
            </a:pPr>
            <a:r>
              <a:rPr lang="en-US" sz="279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SSMS</a:t>
            </a:r>
          </a:p>
          <a:p>
            <a:pPr algn="l" marL="602361" indent="-301180" lvl="1">
              <a:lnSpc>
                <a:spcPts val="3906"/>
              </a:lnSpc>
              <a:buFont typeface="Arial"/>
              <a:buChar char="•"/>
            </a:pPr>
            <a:r>
              <a:rPr lang="en-US" sz="279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Jupyter Notebook</a:t>
            </a:r>
          </a:p>
          <a:p>
            <a:pPr algn="l">
              <a:lnSpc>
                <a:spcPts val="3906"/>
              </a:lnSpc>
              <a:spcBef>
                <a:spcPct val="0"/>
              </a:spcBef>
            </a:pPr>
          </a:p>
        </p:txBody>
      </p:sp>
      <p:sp>
        <p:nvSpPr>
          <p:cNvPr name="TextBox 21" id="21"/>
          <p:cNvSpPr txBox="true"/>
          <p:nvPr/>
        </p:nvSpPr>
        <p:spPr>
          <a:xfrm rot="0">
            <a:off x="6170587" y="6548538"/>
            <a:ext cx="795050" cy="4876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38"/>
              </a:lnSpc>
              <a:spcBef>
                <a:spcPct val="0"/>
              </a:spcBef>
            </a:pPr>
            <a:r>
              <a:rPr lang="en-US" b="true" sz="2884">
                <a:solidFill>
                  <a:srgbClr val="0B081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02</a:t>
            </a:r>
          </a:p>
        </p:txBody>
      </p:sp>
      <p:grpSp>
        <p:nvGrpSpPr>
          <p:cNvPr name="Group 22" id="22"/>
          <p:cNvGrpSpPr/>
          <p:nvPr/>
        </p:nvGrpSpPr>
        <p:grpSpPr>
          <a:xfrm rot="0">
            <a:off x="11866335" y="6277846"/>
            <a:ext cx="1086141" cy="1086141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2F1FF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TextBox 25" id="25"/>
          <p:cNvSpPr txBox="true"/>
          <p:nvPr/>
        </p:nvSpPr>
        <p:spPr>
          <a:xfrm rot="0">
            <a:off x="13282176" y="6220696"/>
            <a:ext cx="3349844" cy="24627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06"/>
              </a:lnSpc>
            </a:pPr>
            <a:r>
              <a:rPr lang="en-US" sz="279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Libraries</a:t>
            </a:r>
          </a:p>
          <a:p>
            <a:pPr algn="l" marL="602361" indent="-301180" lvl="1">
              <a:lnSpc>
                <a:spcPts val="3906"/>
              </a:lnSpc>
              <a:buFont typeface="Arial"/>
              <a:buChar char="•"/>
            </a:pPr>
            <a:r>
              <a:rPr lang="en-US" sz="279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NumPy</a:t>
            </a:r>
          </a:p>
          <a:p>
            <a:pPr algn="l" marL="602361" indent="-301180" lvl="1">
              <a:lnSpc>
                <a:spcPts val="3906"/>
              </a:lnSpc>
              <a:buFont typeface="Arial"/>
              <a:buChar char="•"/>
            </a:pPr>
            <a:r>
              <a:rPr lang="en-US" sz="279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Pandas</a:t>
            </a:r>
          </a:p>
          <a:p>
            <a:pPr algn="l" marL="602361" indent="-301180" lvl="1">
              <a:lnSpc>
                <a:spcPts val="3906"/>
              </a:lnSpc>
              <a:buFont typeface="Arial"/>
              <a:buChar char="•"/>
            </a:pPr>
            <a:r>
              <a:rPr lang="en-US" sz="279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Seaborn</a:t>
            </a:r>
          </a:p>
          <a:p>
            <a:pPr algn="l" marL="602361" indent="-301180" lvl="1">
              <a:lnSpc>
                <a:spcPts val="3906"/>
              </a:lnSpc>
              <a:spcBef>
                <a:spcPct val="0"/>
              </a:spcBef>
              <a:buFont typeface="Arial"/>
              <a:buChar char="•"/>
            </a:pPr>
            <a:r>
              <a:rPr lang="en-US" sz="279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Matplotlib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2011881" y="6548538"/>
            <a:ext cx="795050" cy="4876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38"/>
              </a:lnSpc>
              <a:spcBef>
                <a:spcPct val="0"/>
              </a:spcBef>
            </a:pPr>
            <a:r>
              <a:rPr lang="en-US" b="true" sz="2884">
                <a:solidFill>
                  <a:srgbClr val="0B081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03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-5400000">
            <a:off x="17631481" y="8597471"/>
            <a:ext cx="924223" cy="397435"/>
            <a:chOff x="0" y="0"/>
            <a:chExt cx="1347239" cy="57934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347239" cy="579341"/>
            </a:xfrm>
            <a:custGeom>
              <a:avLst/>
              <a:gdLst/>
              <a:ahLst/>
              <a:cxnLst/>
              <a:rect r="r" b="b" t="t" l="l"/>
              <a:pathLst>
                <a:path h="579341" w="1347239">
                  <a:moveTo>
                    <a:pt x="673619" y="0"/>
                  </a:moveTo>
                  <a:lnTo>
                    <a:pt x="1347239" y="579341"/>
                  </a:lnTo>
                  <a:lnTo>
                    <a:pt x="0" y="579341"/>
                  </a:lnTo>
                  <a:lnTo>
                    <a:pt x="673619" y="0"/>
                  </a:lnTo>
                  <a:close/>
                </a:path>
              </a:pathLst>
            </a:custGeom>
            <a:solidFill>
              <a:srgbClr val="12F1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210506" y="230880"/>
              <a:ext cx="926227" cy="3070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587408" y="1855625"/>
            <a:ext cx="16671892" cy="7603295"/>
          </a:xfrm>
          <a:custGeom>
            <a:avLst/>
            <a:gdLst/>
            <a:ahLst/>
            <a:cxnLst/>
            <a:rect r="r" b="b" t="t" l="l"/>
            <a:pathLst>
              <a:path h="7603295" w="16671892">
                <a:moveTo>
                  <a:pt x="0" y="0"/>
                </a:moveTo>
                <a:lnTo>
                  <a:pt x="16671892" y="0"/>
                </a:lnTo>
                <a:lnTo>
                  <a:pt x="16671892" y="7603295"/>
                </a:lnTo>
                <a:lnTo>
                  <a:pt x="0" y="760329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33816" y="53814"/>
            <a:ext cx="17661059" cy="14684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985"/>
              </a:lnSpc>
              <a:spcBef>
                <a:spcPct val="0"/>
              </a:spcBef>
            </a:pPr>
            <a:r>
              <a:rPr lang="en-US" sz="8560">
                <a:solidFill>
                  <a:srgbClr val="FFFFFF"/>
                </a:solidFill>
                <a:latin typeface="TT Octosquares Compressed"/>
                <a:ea typeface="TT Octosquares Compressed"/>
                <a:cs typeface="TT Octosquares Compressed"/>
                <a:sym typeface="TT Octosquares Compressed"/>
              </a:rPr>
              <a:t>Prerequisite - Python to SQL connection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-5400000">
            <a:off x="17631481" y="8597471"/>
            <a:ext cx="924223" cy="397435"/>
            <a:chOff x="0" y="0"/>
            <a:chExt cx="1347239" cy="57934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347239" cy="579341"/>
            </a:xfrm>
            <a:custGeom>
              <a:avLst/>
              <a:gdLst/>
              <a:ahLst/>
              <a:cxnLst/>
              <a:rect r="r" b="b" t="t" l="l"/>
              <a:pathLst>
                <a:path h="579341" w="1347239">
                  <a:moveTo>
                    <a:pt x="673619" y="0"/>
                  </a:moveTo>
                  <a:lnTo>
                    <a:pt x="1347239" y="579341"/>
                  </a:lnTo>
                  <a:lnTo>
                    <a:pt x="0" y="579341"/>
                  </a:lnTo>
                  <a:lnTo>
                    <a:pt x="673619" y="0"/>
                  </a:lnTo>
                  <a:close/>
                </a:path>
              </a:pathLst>
            </a:custGeom>
            <a:solidFill>
              <a:srgbClr val="12F1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210506" y="230880"/>
              <a:ext cx="926227" cy="3070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0668341" y="2309619"/>
            <a:ext cx="355359" cy="556335"/>
          </a:xfrm>
          <a:custGeom>
            <a:avLst/>
            <a:gdLst/>
            <a:ahLst/>
            <a:cxnLst/>
            <a:rect r="r" b="b" t="t" l="l"/>
            <a:pathLst>
              <a:path h="556335" w="355359">
                <a:moveTo>
                  <a:pt x="0" y="0"/>
                </a:moveTo>
                <a:lnTo>
                  <a:pt x="355359" y="0"/>
                </a:lnTo>
                <a:lnTo>
                  <a:pt x="355359" y="556334"/>
                </a:lnTo>
                <a:lnTo>
                  <a:pt x="0" y="55633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133462" y="2309619"/>
            <a:ext cx="355359" cy="556335"/>
          </a:xfrm>
          <a:custGeom>
            <a:avLst/>
            <a:gdLst/>
            <a:ahLst/>
            <a:cxnLst/>
            <a:rect r="r" b="b" t="t" l="l"/>
            <a:pathLst>
              <a:path h="556335" w="355359">
                <a:moveTo>
                  <a:pt x="0" y="0"/>
                </a:moveTo>
                <a:lnTo>
                  <a:pt x="355359" y="0"/>
                </a:lnTo>
                <a:lnTo>
                  <a:pt x="355359" y="556334"/>
                </a:lnTo>
                <a:lnTo>
                  <a:pt x="0" y="55633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1598582" y="2309619"/>
            <a:ext cx="355359" cy="556335"/>
          </a:xfrm>
          <a:custGeom>
            <a:avLst/>
            <a:gdLst/>
            <a:ahLst/>
            <a:cxnLst/>
            <a:rect r="r" b="b" t="t" l="l"/>
            <a:pathLst>
              <a:path h="556335" w="355359">
                <a:moveTo>
                  <a:pt x="0" y="0"/>
                </a:moveTo>
                <a:lnTo>
                  <a:pt x="355359" y="0"/>
                </a:lnTo>
                <a:lnTo>
                  <a:pt x="355359" y="556334"/>
                </a:lnTo>
                <a:lnTo>
                  <a:pt x="0" y="55633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756366" y="1043481"/>
            <a:ext cx="10505341" cy="9707028"/>
          </a:xfrm>
          <a:custGeom>
            <a:avLst/>
            <a:gdLst/>
            <a:ahLst/>
            <a:cxnLst/>
            <a:rect r="r" b="b" t="t" l="l"/>
            <a:pathLst>
              <a:path h="9707028" w="10505341">
                <a:moveTo>
                  <a:pt x="0" y="0"/>
                </a:moveTo>
                <a:lnTo>
                  <a:pt x="10505342" y="0"/>
                </a:lnTo>
                <a:lnTo>
                  <a:pt x="10505342" y="9707028"/>
                </a:lnTo>
                <a:lnTo>
                  <a:pt x="0" y="970702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82746" y="207095"/>
            <a:ext cx="16803876" cy="14684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985"/>
              </a:lnSpc>
              <a:spcBef>
                <a:spcPct val="0"/>
              </a:spcBef>
            </a:pPr>
            <a:r>
              <a:rPr lang="en-US" sz="8560">
                <a:solidFill>
                  <a:srgbClr val="FFFFFF"/>
                </a:solidFill>
                <a:latin typeface="TT Octosquares Compressed"/>
                <a:ea typeface="TT Octosquares Compressed"/>
                <a:cs typeface="TT Octosquares Compressed"/>
                <a:sym typeface="TT Octosquares Compressed"/>
              </a:rPr>
              <a:t>Data load into SQL from Python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759162" y="4984939"/>
            <a:ext cx="496110" cy="297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b="true" sz="1799">
                <a:solidFill>
                  <a:srgbClr val="0B081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01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-5400000">
            <a:off x="17631481" y="8597471"/>
            <a:ext cx="924223" cy="397435"/>
            <a:chOff x="0" y="0"/>
            <a:chExt cx="1347239" cy="57934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347239" cy="579341"/>
            </a:xfrm>
            <a:custGeom>
              <a:avLst/>
              <a:gdLst/>
              <a:ahLst/>
              <a:cxnLst/>
              <a:rect r="r" b="b" t="t" l="l"/>
              <a:pathLst>
                <a:path h="579341" w="1347239">
                  <a:moveTo>
                    <a:pt x="673619" y="0"/>
                  </a:moveTo>
                  <a:lnTo>
                    <a:pt x="1347239" y="579341"/>
                  </a:lnTo>
                  <a:lnTo>
                    <a:pt x="0" y="579341"/>
                  </a:lnTo>
                  <a:lnTo>
                    <a:pt x="673619" y="0"/>
                  </a:lnTo>
                  <a:close/>
                </a:path>
              </a:pathLst>
            </a:custGeom>
            <a:solidFill>
              <a:srgbClr val="12F1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210506" y="230880"/>
              <a:ext cx="926227" cy="3070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-296111" y="1767026"/>
            <a:ext cx="10056416" cy="6045256"/>
          </a:xfrm>
          <a:custGeom>
            <a:avLst/>
            <a:gdLst/>
            <a:ahLst/>
            <a:cxnLst/>
            <a:rect r="r" b="b" t="t" l="l"/>
            <a:pathLst>
              <a:path h="6045256" w="10056416">
                <a:moveTo>
                  <a:pt x="0" y="0"/>
                </a:moveTo>
                <a:lnTo>
                  <a:pt x="10056416" y="0"/>
                </a:lnTo>
                <a:lnTo>
                  <a:pt x="10056416" y="6045256"/>
                </a:lnTo>
                <a:lnTo>
                  <a:pt x="0" y="60452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287153" y="2851385"/>
            <a:ext cx="4361325" cy="5704186"/>
          </a:xfrm>
          <a:custGeom>
            <a:avLst/>
            <a:gdLst/>
            <a:ahLst/>
            <a:cxnLst/>
            <a:rect r="r" b="b" t="t" l="l"/>
            <a:pathLst>
              <a:path h="5704186" w="4361325">
                <a:moveTo>
                  <a:pt x="0" y="0"/>
                </a:moveTo>
                <a:lnTo>
                  <a:pt x="4361326" y="0"/>
                </a:lnTo>
                <a:lnTo>
                  <a:pt x="4361326" y="5704185"/>
                </a:lnTo>
                <a:lnTo>
                  <a:pt x="0" y="570418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68370" y="-27421"/>
            <a:ext cx="14613550" cy="14684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985"/>
              </a:lnSpc>
              <a:spcBef>
                <a:spcPct val="0"/>
              </a:spcBef>
            </a:pPr>
            <a:r>
              <a:rPr lang="en-US" sz="8560">
                <a:solidFill>
                  <a:srgbClr val="FFFFFF"/>
                </a:solidFill>
                <a:latin typeface="TT Octosquares Compressed"/>
                <a:ea typeface="TT Octosquares Compressed"/>
                <a:cs typeface="TT Octosquares Compressed"/>
                <a:sym typeface="TT Octosquares Compressed"/>
              </a:rPr>
              <a:t>Problem Statement 1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68370" y="1292364"/>
            <a:ext cx="14613550" cy="854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FFFFFF"/>
                </a:solidFill>
                <a:latin typeface="TT Octosquares Compressed"/>
                <a:ea typeface="TT Octosquares Compressed"/>
                <a:cs typeface="TT Octosquares Compressed"/>
                <a:sym typeface="TT Octosquares Compressed"/>
              </a:rPr>
              <a:t>List all unique cities where customers are located.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-5400000">
            <a:off x="17631481" y="8597471"/>
            <a:ext cx="924223" cy="397435"/>
            <a:chOff x="0" y="0"/>
            <a:chExt cx="1347239" cy="57934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347239" cy="579341"/>
            </a:xfrm>
            <a:custGeom>
              <a:avLst/>
              <a:gdLst/>
              <a:ahLst/>
              <a:cxnLst/>
              <a:rect r="r" b="b" t="t" l="l"/>
              <a:pathLst>
                <a:path h="579341" w="1347239">
                  <a:moveTo>
                    <a:pt x="673619" y="0"/>
                  </a:moveTo>
                  <a:lnTo>
                    <a:pt x="1347239" y="579341"/>
                  </a:lnTo>
                  <a:lnTo>
                    <a:pt x="0" y="579341"/>
                  </a:lnTo>
                  <a:lnTo>
                    <a:pt x="673619" y="0"/>
                  </a:lnTo>
                  <a:close/>
                </a:path>
              </a:pathLst>
            </a:custGeom>
            <a:solidFill>
              <a:srgbClr val="12F1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210506" y="230880"/>
              <a:ext cx="926227" cy="3070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2239548" y="1692732"/>
            <a:ext cx="12674760" cy="5975852"/>
          </a:xfrm>
          <a:custGeom>
            <a:avLst/>
            <a:gdLst/>
            <a:ahLst/>
            <a:cxnLst/>
            <a:rect r="r" b="b" t="t" l="l"/>
            <a:pathLst>
              <a:path h="5975852" w="12674760">
                <a:moveTo>
                  <a:pt x="0" y="0"/>
                </a:moveTo>
                <a:lnTo>
                  <a:pt x="12674760" y="0"/>
                </a:lnTo>
                <a:lnTo>
                  <a:pt x="12674760" y="5975851"/>
                </a:lnTo>
                <a:lnTo>
                  <a:pt x="0" y="597585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908313" y="7427328"/>
            <a:ext cx="7458516" cy="1830972"/>
          </a:xfrm>
          <a:custGeom>
            <a:avLst/>
            <a:gdLst/>
            <a:ahLst/>
            <a:cxnLst/>
            <a:rect r="r" b="b" t="t" l="l"/>
            <a:pathLst>
              <a:path h="1830972" w="7458516">
                <a:moveTo>
                  <a:pt x="0" y="0"/>
                </a:moveTo>
                <a:lnTo>
                  <a:pt x="7458517" y="0"/>
                </a:lnTo>
                <a:lnTo>
                  <a:pt x="7458517" y="1830972"/>
                </a:lnTo>
                <a:lnTo>
                  <a:pt x="0" y="18309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22972" y="5053"/>
            <a:ext cx="9076917" cy="14719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985"/>
              </a:lnSpc>
              <a:spcBef>
                <a:spcPct val="0"/>
              </a:spcBef>
            </a:pPr>
            <a:r>
              <a:rPr lang="en-US" sz="8560">
                <a:solidFill>
                  <a:srgbClr val="FFFFFF"/>
                </a:solidFill>
                <a:latin typeface="TT Octosquares Compressed"/>
                <a:ea typeface="TT Octosquares Compressed"/>
                <a:cs typeface="TT Octosquares Compressed"/>
                <a:sym typeface="TT Octosquares Compressed"/>
              </a:rPr>
              <a:t>PROBLEM STATEMENT 2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22972" y="1218069"/>
            <a:ext cx="16829198" cy="854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FFFFFF"/>
                </a:solidFill>
                <a:latin typeface="TT Octosquares Compressed"/>
                <a:ea typeface="TT Octosquares Compressed"/>
                <a:cs typeface="TT Octosquares Compressed"/>
                <a:sym typeface="TT Octosquares Compressed"/>
              </a:rPr>
              <a:t>COUNT THE NUMBER OF ORDERS PLACED IN 2017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-5400000">
            <a:off x="17631481" y="8597471"/>
            <a:ext cx="924223" cy="397435"/>
            <a:chOff x="0" y="0"/>
            <a:chExt cx="1347239" cy="57934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347239" cy="579341"/>
            </a:xfrm>
            <a:custGeom>
              <a:avLst/>
              <a:gdLst/>
              <a:ahLst/>
              <a:cxnLst/>
              <a:rect r="r" b="b" t="t" l="l"/>
              <a:pathLst>
                <a:path h="579341" w="1347239">
                  <a:moveTo>
                    <a:pt x="673619" y="0"/>
                  </a:moveTo>
                  <a:lnTo>
                    <a:pt x="1347239" y="579341"/>
                  </a:lnTo>
                  <a:lnTo>
                    <a:pt x="0" y="579341"/>
                  </a:lnTo>
                  <a:lnTo>
                    <a:pt x="673619" y="0"/>
                  </a:lnTo>
                  <a:close/>
                </a:path>
              </a:pathLst>
            </a:custGeom>
            <a:solidFill>
              <a:srgbClr val="12F1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210506" y="230880"/>
              <a:ext cx="926227" cy="3070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0" y="1976581"/>
            <a:ext cx="11092732" cy="4445007"/>
          </a:xfrm>
          <a:custGeom>
            <a:avLst/>
            <a:gdLst/>
            <a:ahLst/>
            <a:cxnLst/>
            <a:rect r="r" b="b" t="t" l="l"/>
            <a:pathLst>
              <a:path h="4445007" w="11092732">
                <a:moveTo>
                  <a:pt x="0" y="0"/>
                </a:moveTo>
                <a:lnTo>
                  <a:pt x="11092732" y="0"/>
                </a:lnTo>
                <a:lnTo>
                  <a:pt x="11092732" y="4445007"/>
                </a:lnTo>
                <a:lnTo>
                  <a:pt x="0" y="44450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722380" y="3824458"/>
            <a:ext cx="7569930" cy="5704186"/>
          </a:xfrm>
          <a:custGeom>
            <a:avLst/>
            <a:gdLst/>
            <a:ahLst/>
            <a:cxnLst/>
            <a:rect r="r" b="b" t="t" l="l"/>
            <a:pathLst>
              <a:path h="5704186" w="7569930">
                <a:moveTo>
                  <a:pt x="0" y="0"/>
                </a:moveTo>
                <a:lnTo>
                  <a:pt x="7569930" y="0"/>
                </a:lnTo>
                <a:lnTo>
                  <a:pt x="7569930" y="5704186"/>
                </a:lnTo>
                <a:lnTo>
                  <a:pt x="0" y="570418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83407" y="128692"/>
            <a:ext cx="8024683" cy="14684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985"/>
              </a:lnSpc>
              <a:spcBef>
                <a:spcPct val="0"/>
              </a:spcBef>
            </a:pPr>
            <a:r>
              <a:rPr lang="en-US" sz="8560">
                <a:solidFill>
                  <a:srgbClr val="FFFFFF"/>
                </a:solidFill>
                <a:latin typeface="TT Octosquares Compressed"/>
                <a:ea typeface="TT Octosquares Compressed"/>
                <a:cs typeface="TT Octosquares Compressed"/>
                <a:sym typeface="TT Octosquares Compressed"/>
              </a:rPr>
              <a:t>PROBLEM STATEMENT 3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83407" y="1501919"/>
            <a:ext cx="17611468" cy="854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FFFFFF"/>
                </a:solidFill>
                <a:latin typeface="TT Octosquares Compressed"/>
                <a:ea typeface="TT Octosquares Compressed"/>
                <a:cs typeface="TT Octosquares Compressed"/>
                <a:sym typeface="TT Octosquares Compressed"/>
              </a:rPr>
              <a:t>FIND THE TOTAL SALES PER CATEGORY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-5400000">
            <a:off x="17631481" y="8597471"/>
            <a:ext cx="924223" cy="397435"/>
            <a:chOff x="0" y="0"/>
            <a:chExt cx="1347239" cy="57934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347239" cy="579341"/>
            </a:xfrm>
            <a:custGeom>
              <a:avLst/>
              <a:gdLst/>
              <a:ahLst/>
              <a:cxnLst/>
              <a:rect r="r" b="b" t="t" l="l"/>
              <a:pathLst>
                <a:path h="579341" w="1347239">
                  <a:moveTo>
                    <a:pt x="673619" y="0"/>
                  </a:moveTo>
                  <a:lnTo>
                    <a:pt x="1347239" y="579341"/>
                  </a:lnTo>
                  <a:lnTo>
                    <a:pt x="0" y="579341"/>
                  </a:lnTo>
                  <a:lnTo>
                    <a:pt x="673619" y="0"/>
                  </a:lnTo>
                  <a:close/>
                </a:path>
              </a:pathLst>
            </a:custGeom>
            <a:solidFill>
              <a:srgbClr val="12F1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210506" y="230880"/>
              <a:ext cx="926227" cy="3070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713702" y="1525809"/>
            <a:ext cx="16051021" cy="5188384"/>
          </a:xfrm>
          <a:custGeom>
            <a:avLst/>
            <a:gdLst/>
            <a:ahLst/>
            <a:cxnLst/>
            <a:rect r="r" b="b" t="t" l="l"/>
            <a:pathLst>
              <a:path h="5188384" w="16051021">
                <a:moveTo>
                  <a:pt x="0" y="0"/>
                </a:moveTo>
                <a:lnTo>
                  <a:pt x="16051021" y="0"/>
                </a:lnTo>
                <a:lnTo>
                  <a:pt x="16051021" y="5188384"/>
                </a:lnTo>
                <a:lnTo>
                  <a:pt x="0" y="51883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962277" y="7082048"/>
            <a:ext cx="9225476" cy="2504058"/>
          </a:xfrm>
          <a:custGeom>
            <a:avLst/>
            <a:gdLst/>
            <a:ahLst/>
            <a:cxnLst/>
            <a:rect r="r" b="b" t="t" l="l"/>
            <a:pathLst>
              <a:path h="2504058" w="9225476">
                <a:moveTo>
                  <a:pt x="0" y="0"/>
                </a:moveTo>
                <a:lnTo>
                  <a:pt x="9225476" y="0"/>
                </a:lnTo>
                <a:lnTo>
                  <a:pt x="9225476" y="2504057"/>
                </a:lnTo>
                <a:lnTo>
                  <a:pt x="0" y="250405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57768" y="53853"/>
            <a:ext cx="9201056" cy="14719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985"/>
              </a:lnSpc>
              <a:spcBef>
                <a:spcPct val="0"/>
              </a:spcBef>
            </a:pPr>
            <a:r>
              <a:rPr lang="en-US" sz="8560">
                <a:solidFill>
                  <a:srgbClr val="FFFFFF"/>
                </a:solidFill>
                <a:latin typeface="TT Octosquares Compressed"/>
                <a:ea typeface="TT Octosquares Compressed"/>
                <a:cs typeface="TT Octosquares Compressed"/>
                <a:sym typeface="TT Octosquares Compressed"/>
              </a:rPr>
              <a:t>PROBLEM STATEMENT 4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57768" y="1430559"/>
            <a:ext cx="15673595" cy="854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FFFFFF"/>
                </a:solidFill>
                <a:latin typeface="TT Octosquares Compressed"/>
                <a:ea typeface="TT Octosquares Compressed"/>
                <a:cs typeface="TT Octosquares Compressed"/>
                <a:sym typeface="TT Octosquares Compressed"/>
              </a:rPr>
              <a:t>CALCULATE THE PERCENTAGE OF ORDERS THAT WERE PAID IN INSTALLMENTS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DAGRjnQVWqI</dc:identifier>
  <dcterms:modified xsi:type="dcterms:W3CDTF">2011-08-01T06:04:30Z</dcterms:modified>
  <cp:revision>1</cp:revision>
  <dc:title>Blue Futuristic Technology Presentation</dc:title>
</cp:coreProperties>
</file>